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8" r:id="rId2"/>
    <p:sldId id="259" r:id="rId3"/>
    <p:sldId id="260" r:id="rId4"/>
    <p:sldId id="263" r:id="rId5"/>
    <p:sldId id="257" r:id="rId6"/>
    <p:sldId id="284" r:id="rId7"/>
    <p:sldId id="266" r:id="rId8"/>
    <p:sldId id="267" r:id="rId9"/>
    <p:sldId id="268" r:id="rId10"/>
    <p:sldId id="285" r:id="rId11"/>
    <p:sldId id="286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82" r:id="rId22"/>
    <p:sldId id="283" r:id="rId23"/>
  </p:sldIdLst>
  <p:sldSz cx="9144000" cy="6858000" type="screen4x3"/>
  <p:notesSz cx="6797675" cy="9926638"/>
  <p:defaultTextStyle>
    <a:defPPr>
      <a:defRPr lang="da-DK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07">
          <p15:clr>
            <a:srgbClr val="A4A3A4"/>
          </p15:clr>
        </p15:guide>
        <p15:guide id="2" pos="526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4201" autoAdjust="0"/>
  </p:normalViewPr>
  <p:slideViewPr>
    <p:cSldViewPr snapToObjects="1" showGuides="1">
      <p:cViewPr varScale="1">
        <p:scale>
          <a:sx n="97" d="100"/>
          <a:sy n="97" d="100"/>
        </p:scale>
        <p:origin x="2040" y="78"/>
      </p:cViewPr>
      <p:guideLst>
        <p:guide orient="horz" pos="4007"/>
        <p:guide pos="526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7F12E-8AEF-4D88-8C05-DD5B59A26A84}" type="datetimeFigureOut">
              <a:rPr lang="da-DK" smtClean="0"/>
              <a:t>05-10-2016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A21DD-5D2E-45CC-B551-3A2251F1601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298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3228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Men i det store hele : Meget lille andel der er utilfreds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1A21DD-5D2E-45CC-B551-3A2251F16011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336148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1A21DD-5D2E-45CC-B551-3A2251F16011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000316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aseline="0" dirty="0" smtClean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52277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13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743520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14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156404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15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77721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16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91924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17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43277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18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338278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19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550071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232688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20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70048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21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145226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b="0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22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5276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8102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360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4477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1A21DD-5D2E-45CC-B551-3A2251F16011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1941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49326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 smtClean="0"/>
              <a:t>41 % 1. prioritet i nord, syd 81 % har fået 1. prioritet, 52 % i vest</a:t>
            </a:r>
          </a:p>
          <a:p>
            <a:endParaRPr lang="da-DK" dirty="0" smtClean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1773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45A13-5D4F-401B-A44E-C0720A2FD348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29605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7"/>
          <p:cNvSpPr>
            <a:spLocks noGrp="1"/>
          </p:cNvSpPr>
          <p:nvPr>
            <p:ph type="pic" sz="quarter" idx="13"/>
          </p:nvPr>
        </p:nvSpPr>
        <p:spPr>
          <a:xfrm>
            <a:off x="150091" y="138545"/>
            <a:ext cx="8863280" cy="6582930"/>
          </a:xfrm>
          <a:custGeom>
            <a:avLst/>
            <a:gdLst/>
            <a:ahLst/>
            <a:cxnLst/>
            <a:rect l="l" t="t" r="r" b="b"/>
            <a:pathLst>
              <a:path w="8863280" h="6582930">
                <a:moveTo>
                  <a:pt x="7240628" y="530590"/>
                </a:moveTo>
                <a:lnTo>
                  <a:pt x="7240628" y="1199725"/>
                </a:lnTo>
                <a:lnTo>
                  <a:pt x="8863279" y="1199725"/>
                </a:lnTo>
                <a:lnTo>
                  <a:pt x="8863279" y="530590"/>
                </a:lnTo>
                <a:close/>
                <a:moveTo>
                  <a:pt x="0" y="0"/>
                </a:moveTo>
                <a:lnTo>
                  <a:pt x="8863280" y="0"/>
                </a:lnTo>
                <a:lnTo>
                  <a:pt x="8863280" y="6582930"/>
                </a:lnTo>
                <a:lnTo>
                  <a:pt x="0" y="6582930"/>
                </a:lnTo>
                <a:close/>
              </a:path>
            </a:pathLst>
          </a:custGeo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2B46-64DD-234E-8B8D-3948D9123FA6}" type="datetimeFigureOut">
              <a:rPr lang="da-DK" smtClean="0"/>
              <a:t>05-10-2016</a:t>
            </a:fld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873C-9D63-F84D-9703-4BB41D0F0F82}" type="slidenum">
              <a:rPr lang="da-DK" smtClean="0"/>
              <a:t>‹nr.›</a:t>
            </a:fld>
            <a:endParaRPr lang="da-DK"/>
          </a:p>
        </p:txBody>
      </p:sp>
      <p:pic>
        <p:nvPicPr>
          <p:cNvPr id="17" name="Picture 6" descr="kommunelogotap2014_CMYK_U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90719" y="669135"/>
            <a:ext cx="1622652" cy="66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784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>
            <a:spLocks/>
          </p:cNvSpPr>
          <p:nvPr userDrawn="1"/>
        </p:nvSpPr>
        <p:spPr>
          <a:xfrm>
            <a:off x="150091" y="138545"/>
            <a:ext cx="8863279" cy="6582930"/>
          </a:xfrm>
          <a:prstGeom prst="rect">
            <a:avLst/>
          </a:prstGeom>
          <a:solidFill>
            <a:srgbClr val="D1E8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11" name="Picture 9" descr="knu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882" y="143331"/>
            <a:ext cx="7373489" cy="6587997"/>
          </a:xfrm>
          <a:prstGeom prst="rect">
            <a:avLst/>
          </a:prstGeom>
        </p:spPr>
      </p:pic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2B46-64DD-234E-8B8D-3948D9123FA6}" type="datetimeFigureOut">
              <a:rPr lang="da-DK" smtClean="0"/>
              <a:t>05-10-2016</a:t>
            </a:fld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873C-9D63-F84D-9703-4BB41D0F0F82}" type="slidenum">
              <a:rPr lang="da-DK" smtClean="0"/>
              <a:t>‹nr.›</a:t>
            </a:fld>
            <a:endParaRPr lang="da-DK"/>
          </a:p>
        </p:txBody>
      </p:sp>
      <p:sp>
        <p:nvSpPr>
          <p:cNvPr id="16" name="Undertitel 2"/>
          <p:cNvSpPr>
            <a:spLocks noGrp="1"/>
          </p:cNvSpPr>
          <p:nvPr>
            <p:ph type="subTitle" idx="1"/>
          </p:nvPr>
        </p:nvSpPr>
        <p:spPr>
          <a:xfrm>
            <a:off x="1050471" y="2732538"/>
            <a:ext cx="6025243" cy="3082247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/>
            </a:lvl1pPr>
          </a:lstStyle>
          <a:p>
            <a:pPr algn="l">
              <a:lnSpc>
                <a:spcPct val="120000"/>
              </a:lnSpc>
              <a:spcBef>
                <a:spcPts val="1128"/>
              </a:spcBef>
            </a:pPr>
            <a:r>
              <a:rPr lang="da-DK" sz="2400" baseline="30000" smtClean="0">
                <a:solidFill>
                  <a:srgbClr val="08284C"/>
                </a:solidFill>
                <a:latin typeface="Arial"/>
                <a:cs typeface="Arial"/>
              </a:rPr>
              <a:t>Klik for at redigere i master</a:t>
            </a:r>
            <a:endParaRPr lang="da-DK" sz="2400" dirty="0">
              <a:solidFill>
                <a:srgbClr val="08284C"/>
              </a:solidFill>
              <a:latin typeface="Arial"/>
              <a:cs typeface="Arial"/>
            </a:endParaRPr>
          </a:p>
        </p:txBody>
      </p:sp>
      <p:sp>
        <p:nvSpPr>
          <p:cNvPr id="19" name="Pladsholder til titel 1"/>
          <p:cNvSpPr>
            <a:spLocks noGrp="1"/>
          </p:cNvSpPr>
          <p:nvPr>
            <p:ph type="title" hasCustomPrompt="1"/>
          </p:nvPr>
        </p:nvSpPr>
        <p:spPr>
          <a:xfrm>
            <a:off x="963876" y="2109940"/>
            <a:ext cx="8229601" cy="479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>
                <a:latin typeface="Oswald"/>
                <a:cs typeface="Oswald"/>
              </a:defRPr>
            </a:lvl1pPr>
          </a:lstStyle>
          <a:p>
            <a:r>
              <a:rPr lang="da-DK" dirty="0" smtClean="0"/>
              <a:t>Overskrift</a:t>
            </a:r>
            <a:endParaRPr lang="da-DK" dirty="0"/>
          </a:p>
        </p:txBody>
      </p:sp>
      <p:pic>
        <p:nvPicPr>
          <p:cNvPr id="24" name="Picture 6" descr="kommunelogotap2014_CMYK_U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90719" y="669135"/>
            <a:ext cx="1622652" cy="66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0146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>
            <a:spLocks/>
          </p:cNvSpPr>
          <p:nvPr userDrawn="1"/>
        </p:nvSpPr>
        <p:spPr>
          <a:xfrm>
            <a:off x="150091" y="138545"/>
            <a:ext cx="8863279" cy="6582930"/>
          </a:xfrm>
          <a:prstGeom prst="rect">
            <a:avLst/>
          </a:prstGeom>
          <a:solidFill>
            <a:srgbClr val="D1E8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11" name="Picture 9" descr="knu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882" y="143331"/>
            <a:ext cx="7373489" cy="6587997"/>
          </a:xfrm>
          <a:prstGeom prst="rect">
            <a:avLst/>
          </a:prstGeom>
        </p:spPr>
      </p:pic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2B46-64DD-234E-8B8D-3948D9123FA6}" type="datetimeFigureOut">
              <a:rPr lang="da-DK" smtClean="0"/>
              <a:t>05-10-2016</a:t>
            </a:fld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873C-9D63-F84D-9703-4BB41D0F0F82}" type="slidenum">
              <a:rPr lang="da-DK" smtClean="0"/>
              <a:t>‹nr.›</a:t>
            </a:fld>
            <a:endParaRPr lang="da-DK"/>
          </a:p>
        </p:txBody>
      </p:sp>
      <p:pic>
        <p:nvPicPr>
          <p:cNvPr id="24" name="Picture 6" descr="kommunelogotap2014_CMYK_U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90719" y="669135"/>
            <a:ext cx="1622652" cy="669135"/>
          </a:xfrm>
          <a:prstGeom prst="rect">
            <a:avLst/>
          </a:prstGeom>
        </p:spPr>
      </p:pic>
      <p:sp>
        <p:nvSpPr>
          <p:cNvPr id="9" name="Pladsholder til billede 12"/>
          <p:cNvSpPr>
            <a:spLocks noGrp="1"/>
          </p:cNvSpPr>
          <p:nvPr>
            <p:ph type="pic" sz="quarter" idx="14"/>
          </p:nvPr>
        </p:nvSpPr>
        <p:spPr>
          <a:xfrm>
            <a:off x="5678488" y="138545"/>
            <a:ext cx="3334883" cy="6582931"/>
          </a:xfrm>
          <a:custGeom>
            <a:avLst/>
            <a:gdLst/>
            <a:ahLst/>
            <a:cxnLst/>
            <a:rect l="l" t="t" r="r" b="b"/>
            <a:pathLst>
              <a:path w="3334883" h="6582931">
                <a:moveTo>
                  <a:pt x="1712231" y="530590"/>
                </a:moveTo>
                <a:lnTo>
                  <a:pt x="1712231" y="1199725"/>
                </a:lnTo>
                <a:lnTo>
                  <a:pt x="3334882" y="1199725"/>
                </a:lnTo>
                <a:lnTo>
                  <a:pt x="3334882" y="530590"/>
                </a:lnTo>
                <a:close/>
                <a:moveTo>
                  <a:pt x="0" y="0"/>
                </a:moveTo>
                <a:lnTo>
                  <a:pt x="3334883" y="0"/>
                </a:lnTo>
                <a:lnTo>
                  <a:pt x="3334883" y="6582931"/>
                </a:lnTo>
                <a:lnTo>
                  <a:pt x="0" y="6582931"/>
                </a:lnTo>
                <a:close/>
              </a:path>
            </a:pathLst>
          </a:custGeo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2" name="Pladsholder til titel 1"/>
          <p:cNvSpPr>
            <a:spLocks noGrp="1"/>
          </p:cNvSpPr>
          <p:nvPr>
            <p:ph type="title" hasCustomPrompt="1"/>
          </p:nvPr>
        </p:nvSpPr>
        <p:spPr>
          <a:xfrm>
            <a:off x="433352" y="1356253"/>
            <a:ext cx="4359275" cy="8139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/>
            </a:lvl1pPr>
          </a:lstStyle>
          <a:p>
            <a:r>
              <a:rPr lang="da-DK" dirty="0" smtClean="0"/>
              <a:t>Overskrift</a:t>
            </a:r>
            <a:endParaRPr lang="da-DK" dirty="0"/>
          </a:p>
        </p:txBody>
      </p:sp>
      <p:sp>
        <p:nvSpPr>
          <p:cNvPr id="13" name="Pladsholder til tekst 23"/>
          <p:cNvSpPr>
            <a:spLocks noGrp="1"/>
          </p:cNvSpPr>
          <p:nvPr>
            <p:ph type="body" sz="quarter" idx="15"/>
          </p:nvPr>
        </p:nvSpPr>
        <p:spPr>
          <a:xfrm>
            <a:off x="459085" y="2063082"/>
            <a:ext cx="4357390" cy="41937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81586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dsholder til billede 12"/>
          <p:cNvSpPr>
            <a:spLocks noGrp="1"/>
          </p:cNvSpPr>
          <p:nvPr>
            <p:ph type="pic" sz="quarter" idx="14"/>
          </p:nvPr>
        </p:nvSpPr>
        <p:spPr>
          <a:xfrm>
            <a:off x="5678488" y="138545"/>
            <a:ext cx="3334883" cy="6582931"/>
          </a:xfrm>
          <a:custGeom>
            <a:avLst/>
            <a:gdLst/>
            <a:ahLst/>
            <a:cxnLst/>
            <a:rect l="l" t="t" r="r" b="b"/>
            <a:pathLst>
              <a:path w="3334883" h="6582931">
                <a:moveTo>
                  <a:pt x="1712231" y="530590"/>
                </a:moveTo>
                <a:lnTo>
                  <a:pt x="1712231" y="1199725"/>
                </a:lnTo>
                <a:lnTo>
                  <a:pt x="3334882" y="1199725"/>
                </a:lnTo>
                <a:lnTo>
                  <a:pt x="3334882" y="530590"/>
                </a:lnTo>
                <a:close/>
                <a:moveTo>
                  <a:pt x="0" y="0"/>
                </a:moveTo>
                <a:lnTo>
                  <a:pt x="3334883" y="0"/>
                </a:lnTo>
                <a:lnTo>
                  <a:pt x="3334883" y="6582931"/>
                </a:lnTo>
                <a:lnTo>
                  <a:pt x="0" y="6582931"/>
                </a:lnTo>
                <a:close/>
              </a:path>
            </a:pathLst>
          </a:custGeo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2B46-64DD-234E-8B8D-3948D9123FA6}" type="datetimeFigureOut">
              <a:rPr lang="da-DK" smtClean="0"/>
              <a:t>05-10-2016</a:t>
            </a:fld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873C-9D63-F84D-9703-4BB41D0F0F82}" type="slidenum">
              <a:rPr lang="da-DK" smtClean="0"/>
              <a:t>‹nr.›</a:t>
            </a:fld>
            <a:endParaRPr lang="da-DK"/>
          </a:p>
        </p:txBody>
      </p:sp>
      <p:sp>
        <p:nvSpPr>
          <p:cNvPr id="17" name="Pladsholder til titel 1"/>
          <p:cNvSpPr>
            <a:spLocks noGrp="1"/>
          </p:cNvSpPr>
          <p:nvPr>
            <p:ph type="title" hasCustomPrompt="1"/>
          </p:nvPr>
        </p:nvSpPr>
        <p:spPr>
          <a:xfrm>
            <a:off x="433352" y="1356253"/>
            <a:ext cx="4359275" cy="8139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/>
            </a:lvl1pPr>
          </a:lstStyle>
          <a:p>
            <a:r>
              <a:rPr lang="da-DK" dirty="0" smtClean="0"/>
              <a:t>Overskrift</a:t>
            </a:r>
            <a:endParaRPr lang="da-DK" dirty="0"/>
          </a:p>
        </p:txBody>
      </p:sp>
      <p:pic>
        <p:nvPicPr>
          <p:cNvPr id="22" name="Picture 6" descr="kommunelogotap2014_CMYK_U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90719" y="669135"/>
            <a:ext cx="1622652" cy="669135"/>
          </a:xfrm>
          <a:prstGeom prst="rect">
            <a:avLst/>
          </a:prstGeom>
        </p:spPr>
      </p:pic>
      <p:sp>
        <p:nvSpPr>
          <p:cNvPr id="25" name="Pladsholder til tekst 23"/>
          <p:cNvSpPr>
            <a:spLocks noGrp="1"/>
          </p:cNvSpPr>
          <p:nvPr>
            <p:ph type="body" sz="quarter" idx="15"/>
          </p:nvPr>
        </p:nvSpPr>
        <p:spPr>
          <a:xfrm>
            <a:off x="459085" y="2063082"/>
            <a:ext cx="4357390" cy="419373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80805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dsholder til billede 10"/>
          <p:cNvSpPr>
            <a:spLocks noGrp="1"/>
          </p:cNvSpPr>
          <p:nvPr>
            <p:ph type="pic" sz="quarter" idx="13"/>
          </p:nvPr>
        </p:nvSpPr>
        <p:spPr>
          <a:xfrm>
            <a:off x="150091" y="142875"/>
            <a:ext cx="5461000" cy="6578600"/>
          </a:xfr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12" name="Rectangle 5"/>
          <p:cNvSpPr/>
          <p:nvPr userDrawn="1"/>
        </p:nvSpPr>
        <p:spPr>
          <a:xfrm>
            <a:off x="5611091" y="142875"/>
            <a:ext cx="3402280" cy="6578600"/>
          </a:xfrm>
          <a:prstGeom prst="rect">
            <a:avLst/>
          </a:prstGeom>
          <a:solidFill>
            <a:srgbClr val="978F8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ladsholder til tekst 15"/>
          <p:cNvSpPr>
            <a:spLocks noGrp="1"/>
          </p:cNvSpPr>
          <p:nvPr>
            <p:ph type="body" sz="quarter" idx="14" hasCustomPrompt="1"/>
          </p:nvPr>
        </p:nvSpPr>
        <p:spPr>
          <a:xfrm>
            <a:off x="5915025" y="2911475"/>
            <a:ext cx="2771775" cy="3444875"/>
          </a:xfrm>
        </p:spPr>
        <p:txBody>
          <a:bodyPr>
            <a:normAutofit/>
          </a:bodyPr>
          <a:lstStyle>
            <a:lvl1pPr>
              <a:defRPr sz="2000" b="1">
                <a:solidFill>
                  <a:schemeClr val="bg1"/>
                </a:solidFill>
              </a:defRPr>
            </a:lvl1pPr>
            <a:lvl2pPr>
              <a:defRPr sz="2000" b="1">
                <a:solidFill>
                  <a:schemeClr val="bg1"/>
                </a:solidFill>
              </a:defRPr>
            </a:lvl2pPr>
            <a:lvl3pPr>
              <a:defRPr sz="2000" b="1">
                <a:solidFill>
                  <a:schemeClr val="bg1"/>
                </a:solidFill>
              </a:defRPr>
            </a:lvl3pPr>
            <a:lvl4pPr>
              <a:defRPr sz="2000" b="1">
                <a:solidFill>
                  <a:schemeClr val="bg1"/>
                </a:solidFill>
              </a:defRPr>
            </a:lvl4pPr>
            <a:lvl5pPr>
              <a:defRPr sz="2000" b="1">
                <a:solidFill>
                  <a:schemeClr val="bg1"/>
                </a:solidFill>
              </a:defRPr>
            </a:lvl5pPr>
          </a:lstStyle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2B46-64DD-234E-8B8D-3948D9123FA6}" type="datetimeFigureOut">
              <a:rPr lang="da-DK" smtClean="0"/>
              <a:t>05-10-2016</a:t>
            </a:fld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873C-9D63-F84D-9703-4BB41D0F0F82}" type="slidenum">
              <a:rPr lang="da-DK" smtClean="0"/>
              <a:t>‹nr.›</a:t>
            </a:fld>
            <a:endParaRPr lang="da-DK"/>
          </a:p>
        </p:txBody>
      </p:sp>
      <p:pic>
        <p:nvPicPr>
          <p:cNvPr id="23" name="Picture 6" descr="kommunelogotap2014_CMYK_U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390719" y="669135"/>
            <a:ext cx="1622652" cy="669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38455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/>
          <p:cNvSpPr>
            <a:spLocks/>
          </p:cNvSpPr>
          <p:nvPr userDrawn="1"/>
        </p:nvSpPr>
        <p:spPr>
          <a:xfrm>
            <a:off x="152399" y="2346325"/>
            <a:ext cx="8860972" cy="4375149"/>
          </a:xfrm>
          <a:prstGeom prst="rect">
            <a:avLst/>
          </a:prstGeom>
          <a:solidFill>
            <a:srgbClr val="D1E8F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/>
          </a:p>
        </p:txBody>
      </p:sp>
      <p:pic>
        <p:nvPicPr>
          <p:cNvPr id="16" name="Picture 4" descr="circles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567" y="2939143"/>
            <a:ext cx="2848429" cy="2755855"/>
          </a:xfrm>
          <a:prstGeom prst="rect">
            <a:avLst/>
          </a:prstGeom>
        </p:spPr>
      </p:pic>
      <p:sp>
        <p:nvSpPr>
          <p:cNvPr id="17" name="Pladsholder til billede 13"/>
          <p:cNvSpPr>
            <a:spLocks noGrp="1"/>
          </p:cNvSpPr>
          <p:nvPr>
            <p:ph type="pic" sz="quarter" idx="13"/>
          </p:nvPr>
        </p:nvSpPr>
        <p:spPr>
          <a:xfrm>
            <a:off x="152399" y="142875"/>
            <a:ext cx="8860972" cy="2203450"/>
          </a:xfrm>
          <a:custGeom>
            <a:avLst/>
            <a:gdLst/>
            <a:ahLst/>
            <a:cxnLst/>
            <a:rect l="l" t="t" r="r" b="b"/>
            <a:pathLst>
              <a:path w="8860972" h="2203450">
                <a:moveTo>
                  <a:pt x="7238320" y="526260"/>
                </a:moveTo>
                <a:lnTo>
                  <a:pt x="7238320" y="1195395"/>
                </a:lnTo>
                <a:lnTo>
                  <a:pt x="8860971" y="1195395"/>
                </a:lnTo>
                <a:lnTo>
                  <a:pt x="8860971" y="526260"/>
                </a:lnTo>
                <a:close/>
                <a:moveTo>
                  <a:pt x="0" y="0"/>
                </a:moveTo>
                <a:lnTo>
                  <a:pt x="8860972" y="0"/>
                </a:lnTo>
                <a:lnTo>
                  <a:pt x="8860972" y="2203450"/>
                </a:lnTo>
                <a:lnTo>
                  <a:pt x="0" y="2203450"/>
                </a:lnTo>
                <a:close/>
              </a:path>
            </a:pathLst>
          </a:custGeom>
        </p:spPr>
        <p:txBody>
          <a:bodyPr/>
          <a:lstStyle/>
          <a:p>
            <a:r>
              <a:rPr lang="da-DK" smtClean="0"/>
              <a:t>Klik på ikonet for at tilføje et billede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2B46-64DD-234E-8B8D-3948D9123FA6}" type="datetimeFigureOut">
              <a:rPr lang="da-DK" smtClean="0"/>
              <a:t>05-10-2016</a:t>
            </a:fld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873C-9D63-F84D-9703-4BB41D0F0F82}" type="slidenum">
              <a:rPr lang="da-DK" smtClean="0"/>
              <a:t>‹nr.›</a:t>
            </a:fld>
            <a:endParaRPr lang="da-DK"/>
          </a:p>
        </p:txBody>
      </p:sp>
      <p:pic>
        <p:nvPicPr>
          <p:cNvPr id="25" name="Picture 6" descr="kommunelogotap2014_CMYK_U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90719" y="669135"/>
            <a:ext cx="1622652" cy="669135"/>
          </a:xfrm>
          <a:prstGeom prst="rect">
            <a:avLst/>
          </a:prstGeom>
        </p:spPr>
      </p:pic>
      <p:sp>
        <p:nvSpPr>
          <p:cNvPr id="29" name="Pladsholder til titel 1"/>
          <p:cNvSpPr>
            <a:spLocks noGrp="1"/>
          </p:cNvSpPr>
          <p:nvPr>
            <p:ph type="title" hasCustomPrompt="1"/>
          </p:nvPr>
        </p:nvSpPr>
        <p:spPr>
          <a:xfrm>
            <a:off x="1050926" y="2732088"/>
            <a:ext cx="3370983" cy="8139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/>
            </a:lvl1pPr>
          </a:lstStyle>
          <a:p>
            <a:r>
              <a:rPr lang="da-DK" dirty="0" smtClean="0"/>
              <a:t>Overskrift</a:t>
            </a:r>
            <a:endParaRPr lang="da-DK" dirty="0"/>
          </a:p>
        </p:txBody>
      </p:sp>
      <p:pic>
        <p:nvPicPr>
          <p:cNvPr id="40" name="Picture 6" descr="kommunelogotap2014_CMYK_U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93028" y="669135"/>
            <a:ext cx="1622652" cy="669135"/>
          </a:xfrm>
          <a:prstGeom prst="rect">
            <a:avLst/>
          </a:prstGeom>
        </p:spPr>
      </p:pic>
      <p:sp>
        <p:nvSpPr>
          <p:cNvPr id="42" name="Pladsholder til tekst 23"/>
          <p:cNvSpPr>
            <a:spLocks noGrp="1"/>
          </p:cNvSpPr>
          <p:nvPr>
            <p:ph type="body" sz="quarter" idx="15"/>
          </p:nvPr>
        </p:nvSpPr>
        <p:spPr>
          <a:xfrm>
            <a:off x="1074774" y="3546069"/>
            <a:ext cx="3347135" cy="1967353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05871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 descr="knud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465" y="4307149"/>
            <a:ext cx="2683619" cy="2412546"/>
          </a:xfrm>
          <a:prstGeom prst="rect">
            <a:avLst/>
          </a:prstGeom>
        </p:spPr>
      </p:pic>
      <p:sp>
        <p:nvSpPr>
          <p:cNvPr id="6" name="Rectangle 9"/>
          <p:cNvSpPr/>
          <p:nvPr userDrawn="1"/>
        </p:nvSpPr>
        <p:spPr>
          <a:xfrm>
            <a:off x="152401" y="138545"/>
            <a:ext cx="4220028" cy="6582930"/>
          </a:xfrm>
          <a:prstGeom prst="rect">
            <a:avLst/>
          </a:prstGeom>
          <a:solidFill>
            <a:srgbClr val="9BCF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5"/>
          <p:cNvSpPr/>
          <p:nvPr userDrawn="1"/>
        </p:nvSpPr>
        <p:spPr>
          <a:xfrm>
            <a:off x="4372429" y="158437"/>
            <a:ext cx="4627655" cy="6563037"/>
          </a:xfrm>
          <a:prstGeom prst="rect">
            <a:avLst/>
          </a:prstGeom>
          <a:solidFill>
            <a:srgbClr val="0088C5">
              <a:alpha val="85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F2B46-64DD-234E-8B8D-3948D9123FA6}" type="datetimeFigureOut">
              <a:rPr lang="da-DK" smtClean="0"/>
              <a:t>05-10-2016</a:t>
            </a:fld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77873C-9D63-F84D-9703-4BB41D0F0F82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Undertitel 2"/>
          <p:cNvSpPr>
            <a:spLocks noGrp="1"/>
          </p:cNvSpPr>
          <p:nvPr>
            <p:ph type="subTitle" idx="1"/>
          </p:nvPr>
        </p:nvSpPr>
        <p:spPr>
          <a:xfrm>
            <a:off x="4840844" y="2859975"/>
            <a:ext cx="2772229" cy="3444421"/>
          </a:xfrm>
        </p:spPr>
        <p:txBody>
          <a:bodyPr lIns="0" tIns="0" rIns="0" bIns="0">
            <a:noAutofit/>
          </a:bodyPr>
          <a:lstStyle/>
          <a:p>
            <a:pPr marL="180000" indent="-180000" algn="l">
              <a:spcBef>
                <a:spcPts val="1128"/>
              </a:spcBef>
              <a:spcAft>
                <a:spcPts val="800"/>
              </a:spcAft>
              <a:buFont typeface="Arial"/>
              <a:buChar char="•"/>
            </a:pPr>
            <a:r>
              <a:rPr lang="da-DK" sz="2000" b="1" baseline="30000" smtClean="0">
                <a:solidFill>
                  <a:schemeClr val="bg1"/>
                </a:solidFill>
                <a:latin typeface="Arial"/>
                <a:cs typeface="Arial"/>
              </a:rPr>
              <a:t>Klik for at redigere i master</a:t>
            </a:r>
            <a:endParaRPr lang="da-DK" sz="2000" b="1" baseline="3000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14" name="Picture 6" descr="kommunelogotap2014_CMYK_U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390719" y="669135"/>
            <a:ext cx="1622652" cy="669135"/>
          </a:xfrm>
          <a:prstGeom prst="rect">
            <a:avLst/>
          </a:prstGeom>
        </p:spPr>
      </p:pic>
      <p:sp>
        <p:nvSpPr>
          <p:cNvPr id="17" name="Pladsholder til titel 1"/>
          <p:cNvSpPr>
            <a:spLocks noGrp="1"/>
          </p:cNvSpPr>
          <p:nvPr>
            <p:ph type="title" hasCustomPrompt="1"/>
          </p:nvPr>
        </p:nvSpPr>
        <p:spPr>
          <a:xfrm>
            <a:off x="1050926" y="2732088"/>
            <a:ext cx="3370983" cy="8139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400"/>
            </a:lvl1pPr>
          </a:lstStyle>
          <a:p>
            <a:r>
              <a:rPr lang="da-DK" dirty="0" smtClean="0"/>
              <a:t>Overskrift</a:t>
            </a:r>
            <a:endParaRPr lang="da-DK" dirty="0"/>
          </a:p>
        </p:txBody>
      </p:sp>
      <p:sp>
        <p:nvSpPr>
          <p:cNvPr id="30" name="Pladsholder til tekst 23"/>
          <p:cNvSpPr>
            <a:spLocks noGrp="1"/>
          </p:cNvSpPr>
          <p:nvPr>
            <p:ph type="body" sz="quarter" idx="15"/>
          </p:nvPr>
        </p:nvSpPr>
        <p:spPr>
          <a:xfrm>
            <a:off x="1074774" y="3546069"/>
            <a:ext cx="3137185" cy="269124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6169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a-DK" dirty="0" smtClean="0"/>
              <a:t>Klik for at redigere i masteren</a:t>
            </a:r>
            <a:endParaRPr lang="da-DK" dirty="0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dirty="0" smtClean="0"/>
              <a:t>Klik for at redigere teksttypografierne i masteren</a:t>
            </a:r>
          </a:p>
          <a:p>
            <a:pPr lvl="1"/>
            <a:r>
              <a:rPr lang="da-DK" dirty="0" smtClean="0"/>
              <a:t>Andet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F2B46-64DD-234E-8B8D-3948D9123FA6}" type="datetimeFigureOut">
              <a:rPr lang="da-DK" smtClean="0"/>
              <a:t>05-10-2016</a:t>
            </a:fld>
            <a:endParaRPr lang="da-DK" dirty="0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77873C-9D63-F84D-9703-4BB41D0F0F82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284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1" r:id="rId4"/>
    <p:sldLayoutId id="2147483652" r:id="rId5"/>
    <p:sldLayoutId id="2147483653" r:id="rId6"/>
    <p:sldLayoutId id="2147483654" r:id="rId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000" kern="1200" cap="all" normalizeH="0">
          <a:solidFill>
            <a:schemeClr val="tx1"/>
          </a:solidFill>
          <a:latin typeface="Oswald"/>
          <a:ea typeface="+mj-ea"/>
          <a:cs typeface="Oswald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180000" algn="l" defTabSz="457200" rtl="0" eaLnBrk="1" latinLnBrk="0" hangingPunct="1">
        <a:spcBef>
          <a:spcPts val="1200"/>
        </a:spcBef>
        <a:buSzPct val="60000"/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-342900" algn="l" defTabSz="457200" rtl="0" eaLnBrk="1" latinLnBrk="0" hangingPunct="1">
        <a:spcBef>
          <a:spcPts val="0"/>
        </a:spcBef>
        <a:buSzPct val="60000"/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-342900" algn="l" defTabSz="457200" rtl="0" eaLnBrk="1" latinLnBrk="0" hangingPunct="1">
        <a:spcBef>
          <a:spcPts val="0"/>
        </a:spcBef>
        <a:buSzPct val="60000"/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-342900" algn="l" defTabSz="457200" rtl="0" eaLnBrk="1" latinLnBrk="0" hangingPunct="1">
        <a:spcBef>
          <a:spcPts val="0"/>
        </a:spcBef>
        <a:buSzPct val="60000"/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cid:image004.png@01D19407.40FDC5B0" TargetMode="External"/><Relationship Id="rId5" Type="http://schemas.openxmlformats.org/officeDocument/2006/relationships/image" Target="../media/image18.png"/><Relationship Id="rId4" Type="http://schemas.openxmlformats.org/officeDocument/2006/relationships/image" Target="cid:image003.png@01D19407.40FDC5B0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19408.50F1AD00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2.png@01D19408.50F1AD00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10.png@01D19405.BCBF5C60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19408.CCF6CA70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2.png@01D19408.CCF6CA7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jpg@01D19497.16BF66B0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2.jpg@01D19497.16BF66B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7.png@01D19405.CF7391A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cid:image001.png@01D19403.21E084F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cid:image002.png@01D19407.40FDC5B0" TargetMode="External"/><Relationship Id="rId5" Type="http://schemas.openxmlformats.org/officeDocument/2006/relationships/image" Target="../media/image11.png"/><Relationship Id="rId4" Type="http://schemas.openxmlformats.org/officeDocument/2006/relationships/image" Target="cid:image001.png@01D19407.40FDC5B0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cid:image003.png@01D19404.2A1BA590" TargetMode="External"/><Relationship Id="rId5" Type="http://schemas.openxmlformats.org/officeDocument/2006/relationships/image" Target="../media/image13.png"/><Relationship Id="rId4" Type="http://schemas.openxmlformats.org/officeDocument/2006/relationships/image" Target="cid:image002.png@01D19404.2A1BA590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cid:image006.png@01D19404.D68AB690" TargetMode="External"/><Relationship Id="rId3" Type="http://schemas.openxmlformats.org/officeDocument/2006/relationships/image" Target="../media/image14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cid:image004.png@01D19404.4D38C080" TargetMode="External"/><Relationship Id="rId5" Type="http://schemas.openxmlformats.org/officeDocument/2006/relationships/image" Target="../media/image15.png"/><Relationship Id="rId4" Type="http://schemas.openxmlformats.org/officeDocument/2006/relationships/image" Target="cid:image005.png@01D19404.D68AB69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Evaluering af </a:t>
            </a:r>
            <a:r>
              <a:rPr lang="da-DK" dirty="0" smtClean="0"/>
              <a:t>valgfag I </a:t>
            </a:r>
            <a:r>
              <a:rPr lang="da-DK" dirty="0" err="1" smtClean="0"/>
              <a:t>NOrd</a:t>
            </a:r>
            <a:r>
              <a:rPr lang="da-DK" dirty="0" smtClean="0"/>
              <a:t> </a:t>
            </a:r>
            <a:endParaRPr lang="da-DK" dirty="0"/>
          </a:p>
        </p:txBody>
      </p:sp>
      <p:pic>
        <p:nvPicPr>
          <p:cNvPr id="4" name="Picture 6" descr="kommunelogotap2014_CMYK_U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0719" y="669135"/>
            <a:ext cx="1622652" cy="669135"/>
          </a:xfrm>
          <a:prstGeom prst="rect">
            <a:avLst/>
          </a:prstGeom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b="1" dirty="0"/>
              <a:t>Formål og fakta</a:t>
            </a:r>
          </a:p>
          <a:p>
            <a:r>
              <a:rPr lang="da-DK" b="1" dirty="0"/>
              <a:t>Motivation og tilfredshed</a:t>
            </a:r>
          </a:p>
          <a:p>
            <a:r>
              <a:rPr lang="da-DK" b="1" dirty="0"/>
              <a:t>Transfer og udbytte</a:t>
            </a:r>
          </a:p>
          <a:p>
            <a:endParaRPr lang="da-DK" b="1" dirty="0"/>
          </a:p>
          <a:p>
            <a:r>
              <a:rPr lang="da-DK" b="1" dirty="0"/>
              <a:t>Opmærksomhedsfelter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2559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Billede 26" descr="cid:image003.png@01D19407.40FDC5B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25" y="976143"/>
            <a:ext cx="889248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1" name="Billede 27" descr="cid:image004.png@01D19407.40FDC5B0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71" y="4281214"/>
            <a:ext cx="8791057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389" y="109472"/>
            <a:ext cx="849430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TIRSDAGSHOLDET:</a:t>
            </a:r>
            <a:endParaRPr kumimoji="0" lang="da-DK" altLang="da-DK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 en skala fra 1 til 5, hvor tilfreds har du så været med undervisningen på dit valgfag indtil videre?</a:t>
            </a:r>
            <a:endParaRPr kumimoji="0" lang="da-DK" altLang="da-DK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9171" y="3451066"/>
            <a:ext cx="8494309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TORSDAGSHOLDET:</a:t>
            </a:r>
            <a:endParaRPr kumimoji="0" lang="da-DK" altLang="da-DK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 en skala fra 1 til 5, hvor tilfreds har du så været med undervisningen på dit valgfag indtil videre?</a:t>
            </a:r>
            <a:endParaRPr kumimoji="0" lang="da-DK" altLang="da-DK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6443464"/>
            <a:ext cx="849430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15894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4" y="326991"/>
            <a:ext cx="8229601" cy="479137"/>
          </a:xfrm>
        </p:spPr>
        <p:txBody>
          <a:bodyPr/>
          <a:lstStyle/>
          <a:p>
            <a:r>
              <a:rPr lang="da-DK" dirty="0" smtClean="0"/>
              <a:t>Baggrund for valg af valgfag</a:t>
            </a:r>
            <a:endParaRPr lang="da-DK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23528" y="935037"/>
            <a:ext cx="780647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Nord: Hvorfor har du valgt dette valgfag? (Max 3 krydser)</a:t>
            </a:r>
            <a:endParaRPr kumimoji="0" lang="da-DK" altLang="da-DK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Billede 31" descr="cid:image001.png@01D19408.50F1AD0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40767"/>
            <a:ext cx="8172400" cy="5378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67543" y="6718935"/>
            <a:ext cx="7806472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2080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>
          <a:xfrm>
            <a:off x="1050471" y="2276872"/>
            <a:ext cx="7121929" cy="3537913"/>
          </a:xfrm>
        </p:spPr>
        <p:txBody>
          <a:bodyPr/>
          <a:lstStyle/>
          <a:p>
            <a:r>
              <a:rPr lang="da-DK" dirty="0"/>
              <a:t>Hypoteser: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Valgfag har en afsmittende positiv effekt på elevernes fritidsliv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Valgfag har en afklarende effekt i forhold til valg af ungdomsuddannelse og fremtidige jobvalg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 smtClean="0"/>
              <a:t>Der </a:t>
            </a:r>
            <a:r>
              <a:rPr lang="da-DK" dirty="0"/>
              <a:t>er et potentiale i forhold til at skabe større afklarende effekt og brobygning mellem grundskole og EUD</a:t>
            </a:r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909463" y="1412776"/>
            <a:ext cx="8229601" cy="864096"/>
          </a:xfrm>
        </p:spPr>
        <p:txBody>
          <a:bodyPr/>
          <a:lstStyle/>
          <a:p>
            <a:r>
              <a:rPr lang="da-DK" dirty="0"/>
              <a:t>Transfer og udbytte</a:t>
            </a:r>
          </a:p>
        </p:txBody>
      </p:sp>
    </p:spTree>
    <p:extLst>
      <p:ext uri="{BB962C8B-B14F-4D97-AF65-F5344CB8AC3E}">
        <p14:creationId xmlns:p14="http://schemas.microsoft.com/office/powerpoint/2010/main" val="390061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92047" y="1124744"/>
            <a:ext cx="8229601" cy="479137"/>
          </a:xfrm>
        </p:spPr>
        <p:txBody>
          <a:bodyPr/>
          <a:lstStyle/>
          <a:p>
            <a:r>
              <a:rPr lang="da-DK" dirty="0" smtClean="0"/>
              <a:t>Transfer (alle valgfag)</a:t>
            </a:r>
            <a:r>
              <a:rPr lang="da-DK" dirty="0"/>
              <a:t>	</a:t>
            </a:r>
          </a:p>
        </p:txBody>
      </p:sp>
      <p:sp>
        <p:nvSpPr>
          <p:cNvPr id="5" name="Rektangel 4"/>
          <p:cNvSpPr/>
          <p:nvPr/>
        </p:nvSpPr>
        <p:spPr>
          <a:xfrm>
            <a:off x="592047" y="1864302"/>
            <a:ext cx="78292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sz="2000" b="1" dirty="0" smtClean="0"/>
              <a:t>Nord: Har </a:t>
            </a:r>
            <a:r>
              <a:rPr lang="da-DK" sz="2000" b="1" dirty="0"/>
              <a:t>valgfaget givet dig lyst til, at.... </a:t>
            </a:r>
          </a:p>
        </p:txBody>
      </p:sp>
      <p:pic>
        <p:nvPicPr>
          <p:cNvPr id="2049" name="Billede 32" descr="cid:image002.png@01D19408.50F1AD0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2524833"/>
            <a:ext cx="8712969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37147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593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>
          <a:xfrm>
            <a:off x="323528" y="517154"/>
            <a:ext cx="7882208" cy="5597946"/>
          </a:xfrm>
        </p:spPr>
        <p:txBody>
          <a:bodyPr/>
          <a:lstStyle/>
          <a:p>
            <a:endParaRPr lang="da-DK" sz="2000" dirty="0" smtClean="0"/>
          </a:p>
          <a:p>
            <a:r>
              <a:rPr lang="da-DK" sz="2000" dirty="0" smtClean="0"/>
              <a:t>Nord: De elever der har valgt valgfag fra EUD/</a:t>
            </a:r>
            <a:r>
              <a:rPr lang="da-DK" sz="2000" dirty="0" err="1" smtClean="0"/>
              <a:t>ungdomsudd</a:t>
            </a:r>
            <a:r>
              <a:rPr lang="da-DK" sz="2000" dirty="0" smtClean="0"/>
              <a:t>.:</a:t>
            </a:r>
          </a:p>
          <a:p>
            <a:r>
              <a:rPr lang="da-DK" sz="2000" dirty="0" smtClean="0"/>
              <a:t/>
            </a:r>
            <a:br>
              <a:rPr lang="da-DK" sz="2000" dirty="0" smtClean="0"/>
            </a:br>
            <a:r>
              <a:rPr lang="da-DK" sz="2000" dirty="0" smtClean="0"/>
              <a:t>Er </a:t>
            </a:r>
            <a:r>
              <a:rPr lang="da-DK" sz="2000" dirty="0"/>
              <a:t>du blevet mere interesseret i en erhvervs- eller ungdomsuddannelse, </a:t>
            </a:r>
            <a:r>
              <a:rPr lang="da-DK" sz="2000" dirty="0" smtClean="0"/>
              <a:t>i forbindelse med dit valgfag?</a:t>
            </a:r>
          </a:p>
          <a:p>
            <a:endParaRPr lang="da-DK" sz="2000" dirty="0"/>
          </a:p>
          <a:p>
            <a:endParaRPr lang="da-DK" sz="2000" dirty="0" smtClean="0"/>
          </a:p>
          <a:p>
            <a:endParaRPr lang="da-DK" sz="2000" dirty="0"/>
          </a:p>
          <a:p>
            <a:r>
              <a:rPr lang="da-DK" sz="2000" dirty="0" smtClean="0"/>
              <a:t>Har </a:t>
            </a:r>
            <a:r>
              <a:rPr lang="da-DK" sz="2000" dirty="0"/>
              <a:t>dit valgfag gjort dig mere afklaret i forhold til dit valg af fremtidig </a:t>
            </a:r>
            <a:r>
              <a:rPr lang="da-DK" sz="2000" dirty="0" smtClean="0"/>
              <a:t>uddannelse?</a:t>
            </a:r>
          </a:p>
          <a:p>
            <a:endParaRPr lang="da-DK" sz="2000" dirty="0"/>
          </a:p>
          <a:p>
            <a:endParaRPr lang="da-DK" sz="2000" dirty="0" smtClean="0"/>
          </a:p>
          <a:p>
            <a:endParaRPr lang="da-DK" sz="2000" dirty="0"/>
          </a:p>
          <a:p>
            <a:r>
              <a:rPr lang="da-DK" sz="2000" dirty="0" smtClean="0"/>
              <a:t>Har </a:t>
            </a:r>
            <a:r>
              <a:rPr lang="da-DK" sz="2000" dirty="0"/>
              <a:t>dit valgfag givet dig lyst til at vide mere om fremtidige </a:t>
            </a:r>
            <a:r>
              <a:rPr lang="da-DK" sz="2000" dirty="0" smtClean="0"/>
              <a:t>jobmuligheder indenfor faget?</a:t>
            </a:r>
          </a:p>
          <a:p>
            <a:endParaRPr lang="da-DK" sz="2000" dirty="0" smtClean="0"/>
          </a:p>
          <a:p>
            <a:endParaRPr lang="da-DK" sz="2000" dirty="0" smtClean="0"/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11560" y="376253"/>
            <a:ext cx="8229601" cy="479137"/>
          </a:xfrm>
        </p:spPr>
        <p:txBody>
          <a:bodyPr/>
          <a:lstStyle/>
          <a:p>
            <a:r>
              <a:rPr lang="da-DK" dirty="0" smtClean="0"/>
              <a:t>Erhvervs- &amp; </a:t>
            </a:r>
            <a:r>
              <a:rPr lang="da-DK" dirty="0" err="1" smtClean="0"/>
              <a:t>ungdomsudd</a:t>
            </a:r>
            <a:r>
              <a:rPr lang="da-DK" dirty="0" smtClean="0"/>
              <a:t>.</a:t>
            </a: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656" y="2204864"/>
            <a:ext cx="7810202" cy="1010275"/>
          </a:xfrm>
          <a:prstGeom prst="rect">
            <a:avLst/>
          </a:prstGeom>
        </p:spPr>
      </p:pic>
      <p:pic>
        <p:nvPicPr>
          <p:cNvPr id="5" name="Billed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3989722"/>
            <a:ext cx="7827852" cy="1012558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727" y="5656668"/>
            <a:ext cx="7845501" cy="1014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94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/>
          <p:cNvSpPr>
            <a:spLocks noGrp="1"/>
          </p:cNvSpPr>
          <p:nvPr>
            <p:ph type="subTitle" idx="1"/>
          </p:nvPr>
        </p:nvSpPr>
        <p:spPr>
          <a:xfrm>
            <a:off x="899593" y="476673"/>
            <a:ext cx="7704658" cy="5905078"/>
          </a:xfrm>
        </p:spPr>
        <p:txBody>
          <a:bodyPr/>
          <a:lstStyle/>
          <a:p>
            <a:r>
              <a:rPr lang="da-DK" b="1" dirty="0" smtClean="0"/>
              <a:t>Masterchef på Kold College Vest:</a:t>
            </a:r>
          </a:p>
          <a:p>
            <a:r>
              <a:rPr lang="da-DK" sz="2000" dirty="0"/>
              <a:t>På en skala fra 1 til 5, hvor tilfreds har du så været med undervisningen på dit valgfag indtil videre</a:t>
            </a:r>
            <a:r>
              <a:rPr lang="da-DK" sz="2000" dirty="0" smtClean="0"/>
              <a:t>?</a:t>
            </a:r>
          </a:p>
          <a:p>
            <a:endParaRPr lang="da-DK" sz="2000" dirty="0"/>
          </a:p>
          <a:p>
            <a:endParaRPr lang="da-DK" sz="2000" dirty="0" smtClean="0"/>
          </a:p>
          <a:p>
            <a:endParaRPr lang="da-DK" sz="2000" dirty="0"/>
          </a:p>
          <a:p>
            <a:endParaRPr lang="da-DK" sz="2000" dirty="0" smtClean="0"/>
          </a:p>
          <a:p>
            <a:endParaRPr lang="da-DK" sz="2000" dirty="0"/>
          </a:p>
          <a:p>
            <a:endParaRPr lang="da-DK" sz="2000" dirty="0" smtClean="0"/>
          </a:p>
          <a:p>
            <a:r>
              <a:rPr lang="da-DK" b="1" dirty="0" smtClean="0"/>
              <a:t>Madkundskab </a:t>
            </a:r>
            <a:r>
              <a:rPr lang="da-DK" b="1" dirty="0"/>
              <a:t>i Vest:</a:t>
            </a:r>
          </a:p>
          <a:p>
            <a:r>
              <a:rPr lang="da-DK" sz="2000" dirty="0" smtClean="0"/>
              <a:t>P</a:t>
            </a:r>
            <a:r>
              <a:rPr lang="da-DK" sz="2000" dirty="0"/>
              <a:t>å en skala fra 1 til 5, hvor tilfreds har du så været med undervisningen på dit valgfag indtil videre?</a:t>
            </a:r>
            <a:r>
              <a:rPr lang="da-DK" dirty="0"/>
              <a:t/>
            </a:r>
            <a:br>
              <a:rPr lang="da-DK" dirty="0"/>
            </a:br>
            <a:r>
              <a:rPr lang="da-DK" dirty="0"/>
              <a:t/>
            </a:r>
            <a:br>
              <a:rPr lang="da-DK" dirty="0"/>
            </a:br>
            <a:endParaRPr lang="da-DK" dirty="0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3" y="1622473"/>
            <a:ext cx="7085806" cy="1806739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490" y="4869160"/>
            <a:ext cx="7078909" cy="180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49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kommunelogotap2014_CMYK_U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0719" y="669135"/>
            <a:ext cx="1622652" cy="669135"/>
          </a:xfrm>
          <a:prstGeom prst="rect">
            <a:avLst/>
          </a:prstGeom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899592" y="260648"/>
            <a:ext cx="7992887" cy="6264696"/>
          </a:xfrm>
        </p:spPr>
        <p:txBody>
          <a:bodyPr/>
          <a:lstStyle/>
          <a:p>
            <a:r>
              <a:rPr lang="da-DK" sz="2800" dirty="0" smtClean="0">
                <a:latin typeface="Oswald" panose="02000506000000020004" pitchFamily="2" charset="0"/>
              </a:rPr>
              <a:t>Innovation &amp; markedsføring i Tietgen Nord:</a:t>
            </a:r>
          </a:p>
          <a:p>
            <a:r>
              <a:rPr lang="da-DK" sz="1800" dirty="0" smtClean="0"/>
              <a:t>På </a:t>
            </a:r>
            <a:r>
              <a:rPr lang="da-DK" sz="1800" dirty="0"/>
              <a:t>en skala fra 1 til 5, hvor tilfreds har du så været med </a:t>
            </a:r>
            <a:r>
              <a:rPr lang="da-DK" sz="1800" dirty="0" smtClean="0"/>
              <a:t/>
            </a:r>
            <a:br>
              <a:rPr lang="da-DK" sz="1800" dirty="0" smtClean="0"/>
            </a:br>
            <a:r>
              <a:rPr lang="da-DK" sz="1800" dirty="0" smtClean="0"/>
              <a:t>undervisningen </a:t>
            </a:r>
            <a:r>
              <a:rPr lang="da-DK" sz="1800" dirty="0"/>
              <a:t>på dit valgfag indtil videre</a:t>
            </a:r>
            <a:r>
              <a:rPr lang="da-DK" sz="1800" dirty="0" smtClean="0"/>
              <a:t>?</a:t>
            </a:r>
          </a:p>
          <a:p>
            <a:endParaRPr lang="da-DK" sz="2000" dirty="0"/>
          </a:p>
          <a:p>
            <a:endParaRPr lang="da-DK" sz="2000" dirty="0" smtClean="0"/>
          </a:p>
          <a:p>
            <a:endParaRPr lang="da-DK" sz="2000" dirty="0"/>
          </a:p>
          <a:p>
            <a:endParaRPr lang="da-DK" sz="2000" dirty="0" smtClean="0"/>
          </a:p>
          <a:p>
            <a:endParaRPr lang="da-DK" sz="2000" dirty="0"/>
          </a:p>
          <a:p>
            <a:r>
              <a:rPr lang="da-DK" sz="2800" dirty="0" smtClean="0">
                <a:latin typeface="Oswald" panose="02000506000000020004" pitchFamily="2" charset="0"/>
              </a:rPr>
              <a:t/>
            </a:r>
            <a:br>
              <a:rPr lang="da-DK" sz="2800" dirty="0" smtClean="0">
                <a:latin typeface="Oswald" panose="02000506000000020004" pitchFamily="2" charset="0"/>
              </a:rPr>
            </a:br>
            <a:r>
              <a:rPr lang="da-DK" sz="2800" dirty="0" smtClean="0">
                <a:latin typeface="Oswald" panose="02000506000000020004" pitchFamily="2" charset="0"/>
              </a:rPr>
              <a:t>Iværksætter + Entreprenørskab &amp; innovation </a:t>
            </a:r>
            <a:r>
              <a:rPr lang="da-DK" sz="2800" dirty="0">
                <a:latin typeface="Oswald" panose="02000506000000020004" pitchFamily="2" charset="0"/>
              </a:rPr>
              <a:t>i </a:t>
            </a:r>
            <a:r>
              <a:rPr lang="da-DK" sz="2800" dirty="0" smtClean="0">
                <a:latin typeface="Oswald" panose="02000506000000020004" pitchFamily="2" charset="0"/>
              </a:rPr>
              <a:t> Nord</a:t>
            </a:r>
            <a:r>
              <a:rPr lang="da-DK" sz="2800" dirty="0">
                <a:latin typeface="Oswald" panose="02000506000000020004" pitchFamily="2" charset="0"/>
              </a:rPr>
              <a:t>:</a:t>
            </a:r>
          </a:p>
          <a:p>
            <a:r>
              <a:rPr lang="da-DK" sz="1800" dirty="0"/>
              <a:t>På en skala fra 1 til 5, hvor tilfreds har du så været med undervisningen på dit valgfag indtil videre</a:t>
            </a:r>
            <a:r>
              <a:rPr lang="da-DK" sz="1800" dirty="0" smtClean="0"/>
              <a:t>?</a:t>
            </a:r>
          </a:p>
          <a:p>
            <a:endParaRPr lang="da-DK" sz="2000" dirty="0"/>
          </a:p>
          <a:p>
            <a:endParaRPr lang="da-DK" sz="2000" dirty="0"/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592" y="1338270"/>
            <a:ext cx="6120680" cy="2075356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830" y="4628168"/>
            <a:ext cx="6109442" cy="2071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782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>
          <a:xfrm>
            <a:off x="1050471" y="2732538"/>
            <a:ext cx="6977913" cy="3082247"/>
          </a:xfrm>
        </p:spPr>
        <p:txBody>
          <a:bodyPr/>
          <a:lstStyle/>
          <a:p>
            <a:r>
              <a:rPr lang="da-DK" dirty="0" smtClean="0"/>
              <a:t>Nord: Ved </a:t>
            </a:r>
            <a:r>
              <a:rPr lang="da-DK" dirty="0"/>
              <a:t>du, hvor/hvem du skal melde dit fravær til?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Fravær</a:t>
            </a:r>
          </a:p>
        </p:txBody>
      </p:sp>
      <p:sp>
        <p:nvSpPr>
          <p:cNvPr id="5" name="Sky 4"/>
          <p:cNvSpPr/>
          <p:nvPr/>
        </p:nvSpPr>
        <p:spPr>
          <a:xfrm>
            <a:off x="5076057" y="4635883"/>
            <a:ext cx="3559282" cy="1881553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dirty="0"/>
              <a:t>”</a:t>
            </a:r>
            <a:r>
              <a:rPr lang="da-DK" b="1" i="1" dirty="0"/>
              <a:t>Vores lærer plejer bare at spørge om der er nogen, der ved hvor de er?”</a:t>
            </a:r>
            <a:endParaRPr lang="da-DK" b="1" dirty="0"/>
          </a:p>
          <a:p>
            <a:pPr algn="ctr"/>
            <a:r>
              <a:rPr lang="da-DK" dirty="0"/>
              <a:t> </a:t>
            </a:r>
          </a:p>
        </p:txBody>
      </p:sp>
      <p:pic>
        <p:nvPicPr>
          <p:cNvPr id="3073" name="Billede 20" descr="cid:image010.png@01D19405.BCBF5C6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628" y="3456982"/>
            <a:ext cx="8674744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173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>
            <a:spLocks noGrp="1"/>
          </p:cNvSpPr>
          <p:nvPr>
            <p:ph type="subTitle" idx="1"/>
          </p:nvPr>
        </p:nvSpPr>
        <p:spPr>
          <a:xfrm>
            <a:off x="539553" y="1844824"/>
            <a:ext cx="8273780" cy="3970189"/>
          </a:xfrm>
        </p:spPr>
        <p:txBody>
          <a:bodyPr/>
          <a:lstStyle/>
          <a:p>
            <a:r>
              <a:rPr lang="da-DK" dirty="0" smtClean="0"/>
              <a:t>Nord: Oplever </a:t>
            </a:r>
            <a:r>
              <a:rPr lang="da-DK" dirty="0"/>
              <a:t>du, at undervisningen på dit valgfag er anderledes end din almindelige undervisning</a:t>
            </a:r>
            <a:r>
              <a:rPr lang="da-DK" dirty="0" smtClean="0"/>
              <a:t>?</a:t>
            </a:r>
          </a:p>
          <a:p>
            <a:endParaRPr lang="da-DK" sz="2000" dirty="0"/>
          </a:p>
          <a:p>
            <a:endParaRPr lang="da-DK" sz="2000" dirty="0" smtClean="0"/>
          </a:p>
          <a:p>
            <a:endParaRPr lang="da-DK" sz="2000" dirty="0"/>
          </a:p>
          <a:p>
            <a:endParaRPr lang="da-DK" sz="2000" dirty="0" smtClean="0"/>
          </a:p>
          <a:p>
            <a:endParaRPr lang="da-DK" sz="2000" dirty="0" smtClean="0"/>
          </a:p>
          <a:p>
            <a:endParaRPr lang="da-DK" dirty="0"/>
          </a:p>
          <a:p>
            <a:r>
              <a:rPr lang="da-DK" dirty="0"/>
              <a:t/>
            </a:r>
            <a:br>
              <a:rPr lang="da-DK" dirty="0"/>
            </a:br>
            <a:endParaRPr lang="da-DK" dirty="0"/>
          </a:p>
        </p:txBody>
      </p:sp>
      <p:pic>
        <p:nvPicPr>
          <p:cNvPr id="4097" name="Billede 33" descr="cid:image001.png@01D19408.CCF6CA7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3068960"/>
            <a:ext cx="8712969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16954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429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embedded graph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395536" y="692696"/>
            <a:ext cx="8064896" cy="5122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a-DK" dirty="0" smtClean="0"/>
              <a:t>Nord: Hvordan </a:t>
            </a:r>
            <a:r>
              <a:rPr lang="da-DK" dirty="0"/>
              <a:t>er undervisningen anderledes?</a:t>
            </a:r>
          </a:p>
          <a:p>
            <a:endParaRPr lang="da-DK" dirty="0"/>
          </a:p>
        </p:txBody>
      </p:sp>
      <p:pic>
        <p:nvPicPr>
          <p:cNvPr id="5121" name="Billede 34" descr="cid:image002.png@01D19408.CCF6CA7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40" y="1196752"/>
            <a:ext cx="8766720" cy="5461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6657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813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Kvalificere næste års arbejde med valgfag i regionerne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Pege på mønstre og sammenhænge der kan udvikles</a:t>
            </a:r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Formål</a:t>
            </a:r>
          </a:p>
        </p:txBody>
      </p:sp>
    </p:spTree>
    <p:extLst>
      <p:ext uri="{BB962C8B-B14F-4D97-AF65-F5344CB8AC3E}">
        <p14:creationId xmlns:p14="http://schemas.microsoft.com/office/powerpoint/2010/main" val="229010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>
          <a:xfrm>
            <a:off x="323528" y="1340768"/>
            <a:ext cx="7920880" cy="3825945"/>
          </a:xfrm>
        </p:spPr>
        <p:txBody>
          <a:bodyPr/>
          <a:lstStyle/>
          <a:p>
            <a:r>
              <a:rPr lang="da-DK" dirty="0" smtClean="0"/>
              <a:t>Nord: Hvad </a:t>
            </a:r>
            <a:r>
              <a:rPr lang="da-DK" dirty="0"/>
              <a:t>har du fået ud af undervisningen?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52721" y="692696"/>
            <a:ext cx="8229601" cy="479137"/>
          </a:xfrm>
        </p:spPr>
        <p:txBody>
          <a:bodyPr/>
          <a:lstStyle/>
          <a:p>
            <a:r>
              <a:rPr lang="da-DK" dirty="0" smtClean="0"/>
              <a:t>udbytte</a:t>
            </a:r>
            <a:endParaRPr lang="da-DK" dirty="0"/>
          </a:p>
        </p:txBody>
      </p:sp>
      <p:sp>
        <p:nvSpPr>
          <p:cNvPr id="6" name="AutoShape 2" descr="embedded graph"/>
          <p:cNvSpPr>
            <a:spLocks noChangeAspect="1" noChangeArrowheads="1"/>
          </p:cNvSpPr>
          <p:nvPr/>
        </p:nvSpPr>
        <p:spPr bwMode="auto">
          <a:xfrm>
            <a:off x="552721" y="667192"/>
            <a:ext cx="7191375" cy="521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1025" name="Billede 1" descr="cid:image001.jpg@01D19497.16BF66B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44824"/>
            <a:ext cx="8458794" cy="4608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4191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7976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2"/>
          <p:cNvSpPr>
            <a:spLocks noGrp="1"/>
          </p:cNvSpPr>
          <p:nvPr>
            <p:ph type="subTitle" idx="1"/>
          </p:nvPr>
        </p:nvSpPr>
        <p:spPr>
          <a:xfrm>
            <a:off x="302608" y="836712"/>
            <a:ext cx="7121475" cy="4186238"/>
          </a:xfrm>
        </p:spPr>
        <p:txBody>
          <a:bodyPr/>
          <a:lstStyle/>
          <a:p>
            <a:r>
              <a:rPr lang="da-DK" dirty="0" smtClean="0"/>
              <a:t>Nord: Når </a:t>
            </a:r>
            <a:r>
              <a:rPr lang="da-DK" dirty="0"/>
              <a:t>du skal have valgfag næste år, hvad skal så være anderledes?</a:t>
            </a:r>
          </a:p>
        </p:txBody>
      </p:sp>
      <p:pic>
        <p:nvPicPr>
          <p:cNvPr id="2049" name="Billede 5" descr="cid:image002.jpg@01D19497.16BF66B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700808"/>
            <a:ext cx="8496944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654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2"/>
          <p:cNvSpPr>
            <a:spLocks noGrp="1"/>
          </p:cNvSpPr>
          <p:nvPr>
            <p:ph type="subTitle" idx="1"/>
          </p:nvPr>
        </p:nvSpPr>
        <p:spPr>
          <a:xfrm>
            <a:off x="235143" y="1412776"/>
            <a:ext cx="8461096" cy="3898181"/>
          </a:xfrm>
        </p:spPr>
        <p:txBody>
          <a:bodyPr/>
          <a:lstStyle/>
          <a:p>
            <a:r>
              <a:rPr lang="da-DK" dirty="0" smtClean="0"/>
              <a:t>Nord: Har </a:t>
            </a:r>
            <a:r>
              <a:rPr lang="da-DK" dirty="0"/>
              <a:t>din valgfagslærer fortalt om, hvordan valgfaget kan inddrages i din </a:t>
            </a:r>
            <a:r>
              <a:rPr lang="da-DK" dirty="0" smtClean="0"/>
              <a:t>projektopgave? (9. klasse)</a:t>
            </a:r>
          </a:p>
          <a:p>
            <a:endParaRPr lang="da-DK" dirty="0"/>
          </a:p>
        </p:txBody>
      </p:sp>
      <p:pic>
        <p:nvPicPr>
          <p:cNvPr id="6145" name="Billede 21" descr="cid:image007.png@01D19405.CF7391A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2348880"/>
            <a:ext cx="8496944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51520" y="4061570"/>
            <a:ext cx="780008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a-DK" b="1" dirty="0" smtClean="0"/>
              <a:t>Andre opmærksomhedsfelter:</a:t>
            </a:r>
          </a:p>
          <a:p>
            <a:pPr marL="285750" indent="-285750">
              <a:buFontTx/>
              <a:buChar char="-"/>
            </a:pPr>
            <a:r>
              <a:rPr lang="da-DK" dirty="0" smtClean="0"/>
              <a:t>Valgfagsmessen – et godt koncept men en rodet affære i elevperspektiv</a:t>
            </a:r>
          </a:p>
          <a:p>
            <a:pPr marL="285750" indent="-285750">
              <a:buFontTx/>
              <a:buChar char="-"/>
            </a:pPr>
            <a:r>
              <a:rPr lang="da-DK" dirty="0" smtClean="0"/>
              <a:t>Forsøg med prøver i valgfag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82967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>
          <a:xfrm>
            <a:off x="755576" y="1311217"/>
            <a:ext cx="6025243" cy="2981879"/>
          </a:xfrm>
        </p:spPr>
        <p:txBody>
          <a:bodyPr/>
          <a:lstStyle/>
          <a:p>
            <a:r>
              <a:rPr lang="da-DK" sz="2000" dirty="0"/>
              <a:t>Byplan:	Gennemført = 2.047</a:t>
            </a:r>
          </a:p>
          <a:p>
            <a:r>
              <a:rPr lang="da-DK" sz="2000" dirty="0"/>
              <a:t>			Delvis gennemført = 162</a:t>
            </a:r>
          </a:p>
          <a:p>
            <a:r>
              <a:rPr lang="da-DK" sz="2000" dirty="0" smtClean="0"/>
              <a:t>Nord: </a:t>
            </a:r>
            <a:r>
              <a:rPr lang="da-DK" sz="2000" dirty="0"/>
              <a:t>		Gennemført = </a:t>
            </a:r>
            <a:r>
              <a:rPr lang="da-DK" sz="2000" dirty="0" smtClean="0"/>
              <a:t>724</a:t>
            </a:r>
            <a:endParaRPr lang="da-DK" sz="2000" dirty="0"/>
          </a:p>
          <a:p>
            <a:r>
              <a:rPr lang="da-DK" sz="2000" dirty="0"/>
              <a:t>			Delvis gennemført = </a:t>
            </a:r>
            <a:r>
              <a:rPr lang="da-DK" sz="2000" dirty="0" smtClean="0"/>
              <a:t>34</a:t>
            </a:r>
            <a:endParaRPr lang="da-DK" sz="2000" dirty="0"/>
          </a:p>
          <a:p>
            <a:r>
              <a:rPr lang="da-DK" sz="2000" dirty="0" smtClean="0"/>
              <a:t>Syd: </a:t>
            </a:r>
            <a:r>
              <a:rPr lang="da-DK" sz="2000" dirty="0"/>
              <a:t>		Gennemført = </a:t>
            </a:r>
            <a:r>
              <a:rPr lang="da-DK" sz="2000" dirty="0" smtClean="0"/>
              <a:t>627</a:t>
            </a:r>
            <a:endParaRPr lang="da-DK" sz="2000" dirty="0"/>
          </a:p>
          <a:p>
            <a:r>
              <a:rPr lang="da-DK" sz="2000" dirty="0"/>
              <a:t>			Delvis gennemført = </a:t>
            </a:r>
            <a:r>
              <a:rPr lang="da-DK" sz="2000" dirty="0" smtClean="0"/>
              <a:t>40</a:t>
            </a:r>
          </a:p>
          <a:p>
            <a:r>
              <a:rPr lang="da-DK" sz="2000" dirty="0"/>
              <a:t>Vest: 		Gennemført = 696</a:t>
            </a:r>
          </a:p>
          <a:p>
            <a:r>
              <a:rPr lang="da-DK" sz="2000" dirty="0"/>
              <a:t>			Delvis gennemført = </a:t>
            </a:r>
            <a:r>
              <a:rPr lang="da-DK" sz="2000" dirty="0" smtClean="0"/>
              <a:t>74</a:t>
            </a:r>
          </a:p>
          <a:p>
            <a:r>
              <a:rPr lang="da-DK" dirty="0" smtClean="0"/>
              <a:t>Fordeling på byplan:</a:t>
            </a:r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67543" y="832080"/>
            <a:ext cx="8229601" cy="479137"/>
          </a:xfrm>
        </p:spPr>
        <p:txBody>
          <a:bodyPr/>
          <a:lstStyle/>
          <a:p>
            <a:r>
              <a:rPr lang="da-DK" dirty="0"/>
              <a:t>Samlet Antal respondenter</a:t>
            </a:r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576" y="4772233"/>
            <a:ext cx="7941568" cy="1283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40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58820" y="1729074"/>
            <a:ext cx="811396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24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Nord: Hvor foregår dit valgfag (sted)?</a:t>
            </a:r>
            <a:endParaRPr kumimoji="0" lang="da-DK" altLang="da-DK" sz="24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8" name="Billede 6" descr="cid:image001.png@01D19403.21E084F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359" y="2313848"/>
            <a:ext cx="8494308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58820" y="3962717"/>
            <a:ext cx="8113966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sp>
        <p:nvSpPr>
          <p:cNvPr id="5" name="Sky 4"/>
          <p:cNvSpPr/>
          <p:nvPr/>
        </p:nvSpPr>
        <p:spPr>
          <a:xfrm>
            <a:off x="3203848" y="4419917"/>
            <a:ext cx="5236171" cy="1996272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b="1" dirty="0" smtClean="0"/>
              <a:t>                  Elev 8. klasse:</a:t>
            </a:r>
          </a:p>
          <a:p>
            <a:pPr algn="ctr"/>
            <a:r>
              <a:rPr lang="da-DK" b="1" i="1" dirty="0" smtClean="0"/>
              <a:t>”Det </a:t>
            </a:r>
            <a:r>
              <a:rPr lang="da-DK" b="1" i="1" dirty="0"/>
              <a:t>kræver lidt mod, men man bliver også mere åben og trænet i at møde nye </a:t>
            </a:r>
            <a:r>
              <a:rPr lang="da-DK" b="1" i="1" dirty="0" smtClean="0"/>
              <a:t>mennesker – det er jo det vi skal kunne, når vi er færdige med skolen” </a:t>
            </a:r>
            <a:endParaRPr lang="da-DK" b="1" i="1" dirty="0"/>
          </a:p>
        </p:txBody>
      </p:sp>
    </p:spTree>
    <p:extLst>
      <p:ext uri="{BB962C8B-B14F-4D97-AF65-F5344CB8AC3E}">
        <p14:creationId xmlns:p14="http://schemas.microsoft.com/office/powerpoint/2010/main" val="58861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>
          <a:xfrm>
            <a:off x="1050471" y="1484784"/>
            <a:ext cx="7553977" cy="4330001"/>
          </a:xfrm>
        </p:spPr>
        <p:txBody>
          <a:bodyPr/>
          <a:lstStyle/>
          <a:p>
            <a:r>
              <a:rPr lang="da-DK" dirty="0" smtClean="0"/>
              <a:t>Nord:</a:t>
            </a:r>
          </a:p>
          <a:p>
            <a:endParaRPr lang="da-DK" dirty="0" smtClean="0"/>
          </a:p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Syd:</a:t>
            </a:r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Vest:  </a:t>
            </a:r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914399" y="856371"/>
            <a:ext cx="8229601" cy="479137"/>
          </a:xfrm>
        </p:spPr>
        <p:txBody>
          <a:bodyPr/>
          <a:lstStyle/>
          <a:p>
            <a:r>
              <a:rPr lang="da-DK" dirty="0" smtClean="0"/>
              <a:t>Mobilitet - generelt</a:t>
            </a:r>
            <a:endParaRPr lang="da-DK" dirty="0"/>
          </a:p>
        </p:txBody>
      </p:sp>
      <p:sp>
        <p:nvSpPr>
          <p:cNvPr id="4" name="AutoShape 2" descr="embedded graph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pic>
        <p:nvPicPr>
          <p:cNvPr id="5" name="Bille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2130" y="3281083"/>
            <a:ext cx="6501926" cy="1384490"/>
          </a:xfrm>
          <a:prstGeom prst="rect">
            <a:avLst/>
          </a:prstGeom>
        </p:spPr>
      </p:pic>
      <p:pic>
        <p:nvPicPr>
          <p:cNvPr id="6" name="Billed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5870" y="5122540"/>
            <a:ext cx="6501927" cy="1384490"/>
          </a:xfrm>
          <a:prstGeom prst="rect">
            <a:avLst/>
          </a:prstGeom>
        </p:spPr>
      </p:pic>
      <p:pic>
        <p:nvPicPr>
          <p:cNvPr id="7" name="Billed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2130" y="1507749"/>
            <a:ext cx="6501927" cy="1384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115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Billede 25" descr="cid:image001.png@01D19407.40FDC5B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23" y="1214888"/>
            <a:ext cx="8756565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7" name="Billede 24" descr="cid:image002.png@01D19407.40FDC5B0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23" y="4005064"/>
            <a:ext cx="8770966" cy="203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7923" y="501038"/>
            <a:ext cx="447590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TIRSDAGSHOLDET:</a:t>
            </a:r>
            <a:endParaRPr kumimoji="0" lang="da-DK" altLang="da-DK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Hvordan kommer du hen til dit valgfag</a:t>
            </a:r>
            <a:r>
              <a:rPr kumimoji="0" lang="da-DK" altLang="da-DK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kumimoji="0" lang="da-DK" altLang="da-DK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-6389" y="3307514"/>
            <a:ext cx="478849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TORSDAGSHOLDET</a:t>
            </a:r>
            <a:endParaRPr kumimoji="0" lang="da-DK" altLang="da-DK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Hvordan kommer du hen til dit valgfag?</a:t>
            </a:r>
            <a:endParaRPr kumimoji="0" lang="da-DK" altLang="da-DK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-6389" y="583111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93029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titel 1"/>
          <p:cNvSpPr>
            <a:spLocks noGrp="1"/>
          </p:cNvSpPr>
          <p:nvPr>
            <p:ph type="subTitle" idx="1"/>
          </p:nvPr>
        </p:nvSpPr>
        <p:spPr>
          <a:xfrm>
            <a:off x="1060981" y="2996952"/>
            <a:ext cx="7193937" cy="3442287"/>
          </a:xfrm>
        </p:spPr>
        <p:txBody>
          <a:bodyPr/>
          <a:lstStyle/>
          <a:p>
            <a:r>
              <a:rPr lang="da-DK" dirty="0" smtClean="0"/>
              <a:t>Hypoteser </a:t>
            </a:r>
            <a:r>
              <a:rPr lang="da-DK" dirty="0"/>
              <a:t>– der er en sammenhæng mellem elevernes oplevelse af tilfredshed og: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opfyldelse af deres 1. </a:t>
            </a:r>
            <a:r>
              <a:rPr lang="da-DK" dirty="0" smtClean="0"/>
              <a:t>eller 2. prioritet</a:t>
            </a:r>
            <a:endParaRPr lang="da-DK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deres oplevelse af indflydelse, mål og feedback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a-DK" dirty="0"/>
              <a:t>forventningsafstemning jf. beskrivelser af valgfag i katalog</a:t>
            </a:r>
          </a:p>
          <a:p>
            <a:endParaRPr lang="da-DK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924909" y="2012384"/>
            <a:ext cx="8229601" cy="479137"/>
          </a:xfrm>
        </p:spPr>
        <p:txBody>
          <a:bodyPr/>
          <a:lstStyle/>
          <a:p>
            <a:r>
              <a:rPr lang="da-DK" dirty="0"/>
              <a:t>Motivation og tilfredshed blandt </a:t>
            </a:r>
            <a:r>
              <a:rPr lang="da-DK" dirty="0" smtClean="0"/>
              <a:t>eleverne –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3943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23529" y="385108"/>
            <a:ext cx="708472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Nord: Hvilket ønske på din liste over valgfag fik du opfyldt?</a:t>
            </a:r>
            <a:endParaRPr kumimoji="0" lang="da-DK" altLang="da-DK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Billede 8" descr="cid:image002.png@01D19404.2A1BA59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00" y="768217"/>
            <a:ext cx="8864079" cy="325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721742" y="4220349"/>
            <a:ext cx="7084729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94936" y="4085710"/>
            <a:ext cx="8437504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Nord: På en skala fra 1 til 5, hvor tilfreds har du så været med undervisningen på dit valgfag indtil videre?</a:t>
            </a:r>
            <a:endParaRPr kumimoji="0" lang="da-DK" altLang="da-DK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5" name="Billede 9" descr="cid:image003.png@01D19404.2A1BA590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00" y="4746625"/>
            <a:ext cx="8864079" cy="1994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-108520" y="6858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9622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323526" y="459632"/>
            <a:ext cx="827868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NORD:</a:t>
            </a:r>
            <a:r>
              <a:rPr kumimoji="0" lang="da-DK" altLang="da-DK" b="1" i="0" u="none" strike="noStrike" cap="none" normalizeH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INDFLYDELSE,</a:t>
            </a:r>
            <a:r>
              <a:rPr kumimoji="0" lang="da-DK" altLang="da-DK" b="1" i="0" u="none" strike="noStrike" cap="none" normalizeH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MÅL OG FEEDBACK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du med til at bestemme, hvad du skal lære/lave i dit valgfag?</a:t>
            </a:r>
            <a:endParaRPr kumimoji="0" lang="da-DK" altLang="da-DK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9" name="Billede 12" descr="cid:image005.png@01D19404.D68AB690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49896"/>
            <a:ext cx="8666748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0" y="2388146"/>
            <a:ext cx="827868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23528" y="2388146"/>
            <a:ext cx="827868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Kender du målene for det, du skal lære i dit valgfag?</a:t>
            </a:r>
            <a:endParaRPr kumimoji="0" lang="da-DK" altLang="da-DK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2" name="Billede 11" descr="cid:image004.png@01D19404.4D38C080"/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2939911"/>
            <a:ext cx="8666747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323528" y="4178161"/>
            <a:ext cx="8278683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23528" y="4635360"/>
            <a:ext cx="827868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Får du løbende at vide, hvordan du klarer dig i dit valgfag?</a:t>
            </a:r>
            <a:endParaRPr kumimoji="0" lang="da-DK" altLang="da-DK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85" name="Billede 14" descr="cid:image006.png@01D19404.D68AB690"/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5187125"/>
            <a:ext cx="8666748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323528" y="6425375"/>
            <a:ext cx="827868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4568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OdenseFarver">
      <a:dk1>
        <a:srgbClr val="002E5E"/>
      </a:dk1>
      <a:lt1>
        <a:srgbClr val="0098CE"/>
      </a:lt1>
      <a:dk2>
        <a:srgbClr val="00708D"/>
      </a:dk2>
      <a:lt2>
        <a:srgbClr val="CDA000"/>
      </a:lt2>
      <a:accent1>
        <a:srgbClr val="FFDC00"/>
      </a:accent1>
      <a:accent2>
        <a:srgbClr val="A7172B"/>
      </a:accent2>
      <a:accent3>
        <a:srgbClr val="E61770"/>
      </a:accent3>
      <a:accent4>
        <a:srgbClr val="00643F"/>
      </a:accent4>
      <a:accent5>
        <a:srgbClr val="008F49"/>
      </a:accent5>
      <a:accent6>
        <a:srgbClr val="97BF0D"/>
      </a:accent6>
      <a:hlink>
        <a:srgbClr val="AEA8A3"/>
      </a:hlink>
      <a:folHlink>
        <a:srgbClr val="E2DCD2"/>
      </a:folHlink>
    </a:clrScheme>
    <a:fontScheme name="Office klassis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k" id="{C4A62FBC-73AE-47CD-B3B8-4121CBA5FF6A}" vid="{BD93916C-291F-4B49-80A0-081A4796FF54}"/>
    </a:ext>
  </a:extLst>
</a:theme>
</file>

<file path=ppt/theme/theme2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271</TotalTime>
  <Words>645</Words>
  <Application>Microsoft Office PowerPoint</Application>
  <PresentationFormat>Skærmshow (4:3)</PresentationFormat>
  <Paragraphs>137</Paragraphs>
  <Slides>22</Slides>
  <Notes>22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22</vt:i4>
      </vt:variant>
    </vt:vector>
  </HeadingPairs>
  <TitlesOfParts>
    <vt:vector size="27" baseType="lpstr">
      <vt:lpstr>Arial</vt:lpstr>
      <vt:lpstr>Calibri</vt:lpstr>
      <vt:lpstr>Oswald</vt:lpstr>
      <vt:lpstr>Times New Roman</vt:lpstr>
      <vt:lpstr>Kontortema</vt:lpstr>
      <vt:lpstr>Evaluering af valgfag I NOrd </vt:lpstr>
      <vt:lpstr>Formål</vt:lpstr>
      <vt:lpstr>Samlet Antal respondenter</vt:lpstr>
      <vt:lpstr>PowerPoint-præsentation</vt:lpstr>
      <vt:lpstr>Mobilitet - generelt</vt:lpstr>
      <vt:lpstr>PowerPoint-præsentation</vt:lpstr>
      <vt:lpstr>Motivation og tilfredshed blandt eleverne – </vt:lpstr>
      <vt:lpstr>PowerPoint-præsentation</vt:lpstr>
      <vt:lpstr>PowerPoint-præsentation</vt:lpstr>
      <vt:lpstr>PowerPoint-præsentation</vt:lpstr>
      <vt:lpstr>Baggrund for valg af valgfag</vt:lpstr>
      <vt:lpstr>Transfer og udbytte</vt:lpstr>
      <vt:lpstr>Transfer (alle valgfag) </vt:lpstr>
      <vt:lpstr>Erhvervs- &amp; ungdomsudd.</vt:lpstr>
      <vt:lpstr>PowerPoint-præsentation</vt:lpstr>
      <vt:lpstr>PowerPoint-præsentation</vt:lpstr>
      <vt:lpstr>Fravær</vt:lpstr>
      <vt:lpstr>PowerPoint-præsentation</vt:lpstr>
      <vt:lpstr>PowerPoint-præsentation</vt:lpstr>
      <vt:lpstr>udbytte</vt:lpstr>
      <vt:lpstr>PowerPoint-præsentation</vt:lpstr>
      <vt:lpstr>PowerPoint-præsentation</vt:lpstr>
    </vt:vector>
  </TitlesOfParts>
  <Company>Red Ink A/S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Charlotte Lyhne</dc:creator>
  <cp:lastModifiedBy>Camilla Grandt</cp:lastModifiedBy>
  <cp:revision>42</cp:revision>
  <cp:lastPrinted>2016-04-12T06:49:11Z</cp:lastPrinted>
  <dcterms:created xsi:type="dcterms:W3CDTF">2016-04-11T12:33:42Z</dcterms:created>
  <dcterms:modified xsi:type="dcterms:W3CDTF">2016-10-05T10:01:56Z</dcterms:modified>
</cp:coreProperties>
</file>